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360" y="-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康 松田" userId="0e89806f9a4cdce8" providerId="LiveId" clId="{11D4CC8C-15E6-4CA5-8A3E-2920FA5BDA66}"/>
    <pc:docChg chg="custSel modSld">
      <pc:chgData name="康 松田" userId="0e89806f9a4cdce8" providerId="LiveId" clId="{11D4CC8C-15E6-4CA5-8A3E-2920FA5BDA66}" dt="2026-03-16T03:13:01.785" v="1" actId="478"/>
      <pc:docMkLst>
        <pc:docMk/>
      </pc:docMkLst>
      <pc:sldChg chg="delSp mod">
        <pc:chgData name="康 松田" userId="0e89806f9a4cdce8" providerId="LiveId" clId="{11D4CC8C-15E6-4CA5-8A3E-2920FA5BDA66}" dt="2026-03-16T03:13:01.785" v="1" actId="478"/>
        <pc:sldMkLst>
          <pc:docMk/>
          <pc:sldMk cId="0" sldId="256"/>
        </pc:sldMkLst>
        <pc:spChg chg="del">
          <ac:chgData name="康 松田" userId="0e89806f9a4cdce8" providerId="LiveId" clId="{11D4CC8C-15E6-4CA5-8A3E-2920FA5BDA66}" dt="2026-03-16T03:13:01.785" v="1" actId="478"/>
          <ac:spMkLst>
            <pc:docMk/>
            <pc:sldMk cId="0" sldId="256"/>
            <ac:spMk id="11" creationId="{00000000-0000-0000-0000-000000000000}"/>
          </ac:spMkLst>
        </pc:spChg>
      </pc:sldChg>
      <pc:sldChg chg="delSp mod">
        <pc:chgData name="康 松田" userId="0e89806f9a4cdce8" providerId="LiveId" clId="{11D4CC8C-15E6-4CA5-8A3E-2920FA5BDA66}" dt="2026-03-16T03:12:47.946" v="0" actId="478"/>
        <pc:sldMkLst>
          <pc:docMk/>
          <pc:sldMk cId="0" sldId="263"/>
        </pc:sldMkLst>
        <pc:spChg chg="del">
          <ac:chgData name="康 松田" userId="0e89806f9a4cdce8" providerId="LiveId" clId="{11D4CC8C-15E6-4CA5-8A3E-2920FA5BDA66}" dt="2026-03-16T03:12:47.946" v="0" actId="478"/>
          <ac:spMkLst>
            <pc:docMk/>
            <pc:sldMk cId="0" sldId="263"/>
            <ac:spMk id="2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7890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E07B39"/>
          </a:solidFill>
          <a:ln/>
        </p:spPr>
      </p:sp>
      <p:sp>
        <p:nvSpPr>
          <p:cNvPr id="3" name="Shape 1"/>
          <p:cNvSpPr/>
          <p:nvPr/>
        </p:nvSpPr>
        <p:spPr>
          <a:xfrm>
            <a:off x="5943600" y="0"/>
            <a:ext cx="3200400" cy="5143500"/>
          </a:xfrm>
          <a:prstGeom prst="rect">
            <a:avLst/>
          </a:prstGeom>
          <a:solidFill>
            <a:srgbClr val="162D4A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0" y="274320"/>
            <a:ext cx="2286000" cy="2286000"/>
          </a:xfrm>
          <a:prstGeom prst="ellipse">
            <a:avLst/>
          </a:prstGeom>
          <a:solidFill>
            <a:srgbClr val="2E6DA4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132320" y="2286000"/>
            <a:ext cx="1645920" cy="1645920"/>
          </a:xfrm>
          <a:prstGeom prst="ellipse">
            <a:avLst/>
          </a:prstGeom>
          <a:solidFill>
            <a:srgbClr val="0D7C8F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7315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業務フロー図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dirty="0">
                <a:solidFill>
                  <a:srgbClr val="F5C842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テンプレート集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457200" y="2468880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AABFDB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〜 中小企業の業務可視化・標準化ツール 〜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926080"/>
            <a:ext cx="5029200" cy="0"/>
          </a:xfrm>
          <a:prstGeom prst="line">
            <a:avLst/>
          </a:prstGeom>
          <a:noFill/>
          <a:ln w="25400">
            <a:solidFill>
              <a:srgbClr val="E07B3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3063240"/>
            <a:ext cx="5303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200" dirty="0">
                <a:solidFill>
                  <a:srgbClr val="C8D8EB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✓  社内業務の流れを誰でも理解できるように整理</a:t>
            </a:r>
            <a:endParaRPr lang="en-US" sz="1200" dirty="0"/>
          </a:p>
          <a:p>
            <a:pPr marL="0" indent="0" algn="l">
              <a:lnSpc>
                <a:spcPct val="160000"/>
              </a:lnSpc>
              <a:buNone/>
            </a:pPr>
            <a:r>
              <a:rPr lang="en-US" sz="1200" dirty="0">
                <a:solidFill>
                  <a:srgbClr val="C8D8EB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✓  社内マニュアル・新人教育に即活用できる</a:t>
            </a:r>
            <a:endParaRPr lang="en-US" sz="1200" dirty="0"/>
          </a:p>
          <a:p>
            <a:pPr marL="0" indent="0" algn="l">
              <a:lnSpc>
                <a:spcPct val="160000"/>
              </a:lnSpc>
              <a:buNone/>
            </a:pPr>
            <a:r>
              <a:rPr lang="en-US" sz="1200" dirty="0">
                <a:solidFill>
                  <a:srgbClr val="C8D8EB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✓  部署をまたぐ業務の担当を明確化</a:t>
            </a:r>
            <a:endParaRPr lang="en-US" sz="1200" dirty="0"/>
          </a:p>
          <a:p>
            <a:pPr marL="0" indent="0" algn="l">
              <a:lnSpc>
                <a:spcPct val="160000"/>
              </a:lnSpc>
              <a:buNone/>
            </a:pPr>
            <a:r>
              <a:rPr lang="en-US" sz="1200" dirty="0">
                <a:solidFill>
                  <a:srgbClr val="C8D8EB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✓  スイムレーン型・縦型・シンプル型に対応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15200" y="47548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7A9A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Ver. 1.0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図形の使い方ルール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業務フロー図では以下の図形を統一して使用します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74320" y="1234440"/>
            <a:ext cx="2103120" cy="1417320"/>
          </a:xfrm>
          <a:prstGeom prst="rect">
            <a:avLst/>
          </a:prstGeom>
          <a:solidFill>
            <a:srgbClr val="FFFFFF"/>
          </a:solidFill>
          <a:ln w="19050">
            <a:solidFill>
              <a:srgbClr val="E0E4EA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234440"/>
            <a:ext cx="2103120" cy="73152"/>
          </a:xfrm>
          <a:prstGeom prst="rect">
            <a:avLst/>
          </a:prstGeom>
          <a:solidFill>
            <a:srgbClr val="2E8B57"/>
          </a:solidFill>
          <a:ln/>
        </p:spPr>
      </p:sp>
      <p:sp>
        <p:nvSpPr>
          <p:cNvPr id="7" name="Shape 5"/>
          <p:cNvSpPr/>
          <p:nvPr/>
        </p:nvSpPr>
        <p:spPr>
          <a:xfrm>
            <a:off x="868680" y="1417320"/>
            <a:ext cx="914400" cy="475488"/>
          </a:xfrm>
          <a:prstGeom prst="ellipse">
            <a:avLst/>
          </a:prstGeom>
          <a:solidFill>
            <a:srgbClr val="D4EDDA"/>
          </a:solidFill>
          <a:ln w="25400">
            <a:solidFill>
              <a:srgbClr val="2E8B5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0040" y="198424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開始 / 終了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22860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90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業務の最初と最後に使用します。フローの出発点と終着点を示します。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560320" y="1234440"/>
            <a:ext cx="2103120" cy="1417320"/>
          </a:xfrm>
          <a:prstGeom prst="rect">
            <a:avLst/>
          </a:prstGeom>
          <a:solidFill>
            <a:srgbClr val="FFFFFF"/>
          </a:solidFill>
          <a:ln w="19050">
            <a:solidFill>
              <a:srgbClr val="E0E4EA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560320" y="1234440"/>
            <a:ext cx="2103120" cy="73152"/>
          </a:xfrm>
          <a:prstGeom prst="rect">
            <a:avLst/>
          </a:prstGeom>
          <a:solidFill>
            <a:srgbClr val="2E6DA4"/>
          </a:solidFill>
          <a:ln/>
        </p:spPr>
      </p:sp>
      <p:sp>
        <p:nvSpPr>
          <p:cNvPr id="12" name="Shape 10"/>
          <p:cNvSpPr/>
          <p:nvPr/>
        </p:nvSpPr>
        <p:spPr>
          <a:xfrm>
            <a:off x="3154680" y="1417320"/>
            <a:ext cx="914400" cy="475488"/>
          </a:xfrm>
          <a:prstGeom prst="rect">
            <a:avLst/>
          </a:prstGeom>
          <a:solidFill>
            <a:srgbClr val="D6E4F7"/>
          </a:solidFill>
          <a:ln w="25400">
            <a:solidFill>
              <a:srgbClr val="2E6DA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606040" y="198424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6DA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処　理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651760" y="22860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90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実際に行う作業や処理を示します。担当者が実行する具体的な作業内容を記入します。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846320" y="1234440"/>
            <a:ext cx="2103120" cy="1417320"/>
          </a:xfrm>
          <a:prstGeom prst="rect">
            <a:avLst/>
          </a:prstGeom>
          <a:solidFill>
            <a:srgbClr val="FFFFFF"/>
          </a:solidFill>
          <a:ln w="19050">
            <a:solidFill>
              <a:srgbClr val="E0E4EA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846320" y="1234440"/>
            <a:ext cx="2103120" cy="73152"/>
          </a:xfrm>
          <a:prstGeom prst="rect">
            <a:avLst/>
          </a:prstGeom>
          <a:solidFill>
            <a:srgbClr val="E07B39"/>
          </a:solidFill>
          <a:ln/>
        </p:spPr>
      </p:sp>
      <p:sp>
        <p:nvSpPr>
          <p:cNvPr id="17" name="Shape 15"/>
          <p:cNvSpPr/>
          <p:nvPr/>
        </p:nvSpPr>
        <p:spPr>
          <a:xfrm>
            <a:off x="5440680" y="1417320"/>
            <a:ext cx="914400" cy="475488"/>
          </a:xfrm>
          <a:prstGeom prst="diamond">
            <a:avLst/>
          </a:prstGeom>
          <a:solidFill>
            <a:srgbClr val="FFF3CD"/>
          </a:solidFill>
          <a:ln w="25400">
            <a:solidFill>
              <a:srgbClr val="E07B3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92040" y="198424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07B39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判断（分岐）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937760" y="22860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90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条件によって処理が分かれる場合に使用。「Yes/No」や「OK/NG」で分岐します。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7132320" y="1234440"/>
            <a:ext cx="2103120" cy="1417320"/>
          </a:xfrm>
          <a:prstGeom prst="rect">
            <a:avLst/>
          </a:prstGeom>
          <a:solidFill>
            <a:srgbClr val="FFFFFF"/>
          </a:solidFill>
          <a:ln w="19050">
            <a:solidFill>
              <a:srgbClr val="E0E4EA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132320" y="1234440"/>
            <a:ext cx="2103120" cy="73152"/>
          </a:xfrm>
          <a:prstGeom prst="rect">
            <a:avLst/>
          </a:prstGeom>
          <a:solidFill>
            <a:srgbClr val="7B4EA0"/>
          </a:solidFill>
          <a:ln/>
        </p:spPr>
      </p:sp>
      <p:sp>
        <p:nvSpPr>
          <p:cNvPr id="22" name="Shape 20"/>
          <p:cNvSpPr/>
          <p:nvPr/>
        </p:nvSpPr>
        <p:spPr>
          <a:xfrm>
            <a:off x="7818120" y="1655064"/>
            <a:ext cx="594360" cy="0"/>
          </a:xfrm>
          <a:prstGeom prst="line">
            <a:avLst/>
          </a:prstGeom>
          <a:noFill/>
          <a:ln w="38100">
            <a:solidFill>
              <a:srgbClr val="7B4EA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321040" y="1508760"/>
            <a:ext cx="228600" cy="292608"/>
          </a:xfrm>
          <a:prstGeom prst="rightArrow">
            <a:avLst/>
          </a:prstGeom>
          <a:solidFill>
            <a:srgbClr val="7B4EA0"/>
          </a:solidFill>
          <a:ln/>
        </p:spPr>
      </p:sp>
      <p:sp>
        <p:nvSpPr>
          <p:cNvPr id="24" name="Text 22"/>
          <p:cNvSpPr/>
          <p:nvPr/>
        </p:nvSpPr>
        <p:spPr>
          <a:xfrm>
            <a:off x="7178040" y="198424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7B4EA0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矢　印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7223760" y="22860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90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業務の流れる方向を示します。処理から処理へとつなぐコネクタです。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274320" y="2834640"/>
            <a:ext cx="8595360" cy="731520"/>
          </a:xfrm>
          <a:prstGeom prst="rect">
            <a:avLst/>
          </a:prstGeom>
          <a:solidFill>
            <a:srgbClr val="EEF4FB"/>
          </a:solidFill>
          <a:ln w="19050">
            <a:solidFill>
              <a:srgbClr val="2E6DA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2880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100" dirty="0">
                <a:solidFill>
                  <a:srgbClr val="1E3A5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💡 ポイント：図形の色はこのルールを統一して使うと、読みやすい業務フロー図になります。図形を動かすだけでフローを作成できます！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74320" y="3657600"/>
            <a:ext cx="859536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4EA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457200" y="37033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E3A5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フローの書き方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57200" y="4114800"/>
            <a:ext cx="1097280" cy="411480"/>
          </a:xfrm>
          <a:prstGeom prst="ellipse">
            <a:avLst/>
          </a:prstGeom>
          <a:solidFill>
            <a:srgbClr val="D4EDDA"/>
          </a:solidFill>
          <a:ln w="19050">
            <a:solidFill>
              <a:srgbClr val="2E8B5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11480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02C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開始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1828800" y="4114800"/>
            <a:ext cx="1097280" cy="411480"/>
          </a:xfrm>
          <a:prstGeom prst="rect">
            <a:avLst/>
          </a:prstGeom>
          <a:solidFill>
            <a:srgbClr val="D6E4F7"/>
          </a:solidFill>
          <a:ln w="19050">
            <a:solidFill>
              <a:srgbClr val="2E6DA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828800" y="411480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02C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処理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3200400" y="4114800"/>
            <a:ext cx="1097280" cy="411480"/>
          </a:xfrm>
          <a:prstGeom prst="diamond">
            <a:avLst/>
          </a:prstGeom>
          <a:solidFill>
            <a:srgbClr val="FFF3CD"/>
          </a:solidFill>
          <a:ln w="19050">
            <a:solidFill>
              <a:srgbClr val="E07B39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200400" y="411480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02C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判断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4846320" y="4114800"/>
            <a:ext cx="1097280" cy="411480"/>
          </a:xfrm>
          <a:prstGeom prst="rect">
            <a:avLst/>
          </a:prstGeom>
          <a:solidFill>
            <a:srgbClr val="D6E4F7"/>
          </a:solidFill>
          <a:ln w="19050">
            <a:solidFill>
              <a:srgbClr val="2E6DA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846320" y="411480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02C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処理B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6400800" y="4114800"/>
            <a:ext cx="1097280" cy="411480"/>
          </a:xfrm>
          <a:prstGeom prst="ellipse">
            <a:avLst/>
          </a:prstGeom>
          <a:solidFill>
            <a:srgbClr val="D4EDDA"/>
          </a:solidFill>
          <a:ln w="19050">
            <a:solidFill>
              <a:srgbClr val="2E8B5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400800" y="411480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02C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終了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1554480" y="4320540"/>
            <a:ext cx="228600" cy="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2926080" y="4320540"/>
            <a:ext cx="228600" cy="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114800" y="4320540"/>
            <a:ext cx="228600" cy="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669280" y="4320540"/>
            <a:ext cx="228600" cy="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297680" y="4096512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Yes →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3566160" y="452628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E07B39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No ↓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7315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業務フロー図テンプレート【スイムレーン型】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943600" y="0"/>
            <a:ext cx="3017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BFDB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← 部署ごとに列を分けて、担当を明確にします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37160" y="1115568"/>
            <a:ext cx="2148840" cy="3886200"/>
          </a:xfrm>
          <a:prstGeom prst="rect">
            <a:avLst/>
          </a:prstGeom>
          <a:solidFill>
            <a:srgbClr val="EBF3FC"/>
          </a:solidFill>
          <a:ln w="12700">
            <a:solidFill>
              <a:srgbClr val="E0E4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7160" y="658368"/>
            <a:ext cx="2148840" cy="457200"/>
          </a:xfrm>
          <a:prstGeom prst="rect">
            <a:avLst/>
          </a:prstGeom>
          <a:solidFill>
            <a:srgbClr val="2E6DA4"/>
          </a:solidFill>
          <a:ln w="12700">
            <a:solidFill>
              <a:srgbClr val="2E6DA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65836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営　業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1298448"/>
            <a:ext cx="1325880" cy="438912"/>
          </a:xfrm>
          <a:prstGeom prst="ellipse">
            <a:avLst/>
          </a:prstGeom>
          <a:solidFill>
            <a:srgbClr val="D4EDDA"/>
          </a:solidFill>
          <a:ln w="19050">
            <a:solidFill>
              <a:srgbClr val="2E8B5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1298448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開　始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11480" y="1920240"/>
            <a:ext cx="1600200" cy="502920"/>
          </a:xfrm>
          <a:prstGeom prst="rect">
            <a:avLst/>
          </a:prstGeom>
          <a:solidFill>
            <a:srgbClr val="EBF3FC"/>
          </a:solidFill>
          <a:ln w="19050">
            <a:solidFill>
              <a:srgbClr val="2E6DA4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411480" y="192024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処理をここに入力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1211580" y="2423160"/>
            <a:ext cx="0" cy="41148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1480" y="2880360"/>
            <a:ext cx="1600200" cy="502920"/>
          </a:xfrm>
          <a:prstGeom prst="rect">
            <a:avLst/>
          </a:prstGeom>
          <a:solidFill>
            <a:srgbClr val="EBF3FC"/>
          </a:solidFill>
          <a:ln w="19050">
            <a:solidFill>
              <a:srgbClr val="2E6DA4"/>
            </a:solidFill>
            <a:prstDash val="dash"/>
          </a:ln>
        </p:spPr>
      </p:sp>
      <p:sp>
        <p:nvSpPr>
          <p:cNvPr id="14" name="Text 12"/>
          <p:cNvSpPr/>
          <p:nvPr/>
        </p:nvSpPr>
        <p:spPr>
          <a:xfrm>
            <a:off x="411480" y="288036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処理をここに入力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211580" y="3383280"/>
            <a:ext cx="0" cy="41148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11580" y="1737360"/>
            <a:ext cx="0" cy="18288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6000" y="1115568"/>
            <a:ext cx="2148840" cy="3886200"/>
          </a:xfrm>
          <a:prstGeom prst="rect">
            <a:avLst/>
          </a:prstGeom>
          <a:solidFill>
            <a:srgbClr val="EAFAF3"/>
          </a:solidFill>
          <a:ln w="12700">
            <a:solidFill>
              <a:srgbClr val="E0E4E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286000" y="658368"/>
            <a:ext cx="2148840" cy="457200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286000" y="65836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事　務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2560320" y="2880360"/>
            <a:ext cx="1600200" cy="502920"/>
          </a:xfrm>
          <a:prstGeom prst="rect">
            <a:avLst/>
          </a:prstGeom>
          <a:solidFill>
            <a:srgbClr val="EAFAF3"/>
          </a:solidFill>
          <a:ln w="19050">
            <a:solidFill>
              <a:srgbClr val="2E8B57"/>
            </a:solidFill>
            <a:prstDash val="dash"/>
          </a:ln>
        </p:spPr>
      </p:sp>
      <p:sp>
        <p:nvSpPr>
          <p:cNvPr id="21" name="Text 19"/>
          <p:cNvSpPr/>
          <p:nvPr/>
        </p:nvSpPr>
        <p:spPr>
          <a:xfrm>
            <a:off x="2560320" y="288036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処理をここに入力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2560320" y="3950208"/>
            <a:ext cx="1600200" cy="594360"/>
          </a:xfrm>
          <a:prstGeom prst="diamond">
            <a:avLst/>
          </a:prstGeom>
          <a:solidFill>
            <a:srgbClr val="FFF3CD"/>
          </a:solidFill>
          <a:ln w="19050">
            <a:solidFill>
              <a:srgbClr val="E07B39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2560320" y="39502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07B39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判断 / 分岐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434840" y="1115568"/>
            <a:ext cx="2148840" cy="3886200"/>
          </a:xfrm>
          <a:prstGeom prst="rect">
            <a:avLst/>
          </a:prstGeom>
          <a:solidFill>
            <a:srgbClr val="FDF2E9"/>
          </a:solidFill>
          <a:ln w="12700">
            <a:solidFill>
              <a:srgbClr val="E0E4E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434840" y="658368"/>
            <a:ext cx="2148840" cy="45720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434840" y="65836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経　理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709160" y="3840480"/>
            <a:ext cx="1600200" cy="502920"/>
          </a:xfrm>
          <a:prstGeom prst="rect">
            <a:avLst/>
          </a:prstGeom>
          <a:solidFill>
            <a:srgbClr val="FDF2E9"/>
          </a:solidFill>
          <a:ln w="19050">
            <a:solidFill>
              <a:srgbClr val="E07B39"/>
            </a:solidFill>
            <a:prstDash val="dash"/>
          </a:ln>
        </p:spPr>
      </p:sp>
      <p:sp>
        <p:nvSpPr>
          <p:cNvPr id="28" name="Text 26"/>
          <p:cNvSpPr/>
          <p:nvPr/>
        </p:nvSpPr>
        <p:spPr>
          <a:xfrm>
            <a:off x="4709160" y="38404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処理をここに入力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6583680" y="1115568"/>
            <a:ext cx="2148840" cy="3886200"/>
          </a:xfrm>
          <a:prstGeom prst="rect">
            <a:avLst/>
          </a:prstGeom>
          <a:solidFill>
            <a:srgbClr val="F5EEFF"/>
          </a:solidFill>
          <a:ln w="12700">
            <a:solidFill>
              <a:srgbClr val="E0E4EA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583680" y="658368"/>
            <a:ext cx="2148840" cy="457200"/>
          </a:xfrm>
          <a:prstGeom prst="rect">
            <a:avLst/>
          </a:prstGeom>
          <a:solidFill>
            <a:srgbClr val="7B4EA0"/>
          </a:solidFill>
          <a:ln w="12700">
            <a:solidFill>
              <a:srgbClr val="7B4EA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0" y="65836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管　理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6995160" y="4498848"/>
            <a:ext cx="1325880" cy="438912"/>
          </a:xfrm>
          <a:prstGeom prst="ellipse">
            <a:avLst/>
          </a:prstGeom>
          <a:solidFill>
            <a:srgbClr val="D4EDDA"/>
          </a:solidFill>
          <a:ln w="19050">
            <a:solidFill>
              <a:srgbClr val="2E8B57"/>
            </a:solidFill>
            <a:prstDash val="dash"/>
          </a:ln>
        </p:spPr>
      </p:sp>
      <p:sp>
        <p:nvSpPr>
          <p:cNvPr id="33" name="Text 31"/>
          <p:cNvSpPr/>
          <p:nvPr/>
        </p:nvSpPr>
        <p:spPr>
          <a:xfrm>
            <a:off x="6995160" y="4498848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終　了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240280" y="3136392"/>
            <a:ext cx="137160" cy="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389120" y="4041648"/>
            <a:ext cx="137160" cy="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537960" y="4114800"/>
            <a:ext cx="137160" cy="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37160" y="4910328"/>
            <a:ext cx="8869680" cy="182880"/>
          </a:xfrm>
          <a:prstGeom prst="rect">
            <a:avLst/>
          </a:prstGeom>
          <a:solidFill>
            <a:srgbClr val="E0E4EA"/>
          </a:solidFill>
          <a:ln/>
        </p:spPr>
      </p:sp>
      <p:sp>
        <p:nvSpPr>
          <p:cNvPr id="38" name="Text 36"/>
          <p:cNvSpPr/>
          <p:nvPr/>
        </p:nvSpPr>
        <p:spPr>
          <a:xfrm>
            <a:off x="228600" y="4910328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点線の図形 = 編集用プレースホルダー（クリックしてテキストを入力、ドラッグして移動可能）　　  実線の図形 = 固定要素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D7C8F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7315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業務フロー図テンプレート【縦型】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3017520" y="749808"/>
            <a:ext cx="2926080" cy="475488"/>
          </a:xfrm>
          <a:prstGeom prst="ellipse">
            <a:avLst/>
          </a:prstGeom>
          <a:solidFill>
            <a:srgbClr val="D4EDDA"/>
          </a:solidFill>
          <a:ln w="25400">
            <a:solidFill>
              <a:srgbClr val="2E8B5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017520" y="749808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開　始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480560" y="1225296"/>
            <a:ext cx="0" cy="27432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017520" y="1545336"/>
            <a:ext cx="2926080" cy="475488"/>
          </a:xfrm>
          <a:prstGeom prst="rect">
            <a:avLst/>
          </a:prstGeom>
          <a:solidFill>
            <a:srgbClr val="D6E4F7"/>
          </a:solidFill>
          <a:ln w="19050">
            <a:solidFill>
              <a:srgbClr val="2E6DA4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017520" y="1545336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A202C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【STEP 1】 処理内容を入力してください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480560" y="2020824"/>
            <a:ext cx="0" cy="27432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017520" y="2340864"/>
            <a:ext cx="2926080" cy="566928"/>
          </a:xfrm>
          <a:prstGeom prst="diamond">
            <a:avLst/>
          </a:prstGeom>
          <a:solidFill>
            <a:srgbClr val="FFF3CD"/>
          </a:solidFill>
          <a:ln w="19050">
            <a:solidFill>
              <a:srgbClr val="E07B39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017520" y="2340864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A202C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判断・分岐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480560" y="2907792"/>
            <a:ext cx="0" cy="27432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2935224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Yes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3017520" y="3136392"/>
            <a:ext cx="2926080" cy="475488"/>
          </a:xfrm>
          <a:prstGeom prst="rect">
            <a:avLst/>
          </a:prstGeom>
          <a:solidFill>
            <a:srgbClr val="D6E4F7"/>
          </a:solidFill>
          <a:ln w="19050">
            <a:solidFill>
              <a:srgbClr val="2E6DA4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017520" y="3136392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A202C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【STEP 2a】 YES の場合の処理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480560" y="3611880"/>
            <a:ext cx="0" cy="27432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017520" y="3931920"/>
            <a:ext cx="2926080" cy="475488"/>
          </a:xfrm>
          <a:prstGeom prst="rect">
            <a:avLst/>
          </a:prstGeom>
          <a:solidFill>
            <a:srgbClr val="D6E4F7"/>
          </a:solidFill>
          <a:ln w="19050">
            <a:solidFill>
              <a:srgbClr val="2E6DA4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017520" y="3931920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A202C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【STEP 3】 次の処理を入力してください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480560" y="4407408"/>
            <a:ext cx="0" cy="27432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017520" y="4727448"/>
            <a:ext cx="2926080" cy="475488"/>
          </a:xfrm>
          <a:prstGeom prst="rect">
            <a:avLst/>
          </a:prstGeom>
          <a:solidFill>
            <a:srgbClr val="D6E4F7"/>
          </a:solidFill>
          <a:ln w="19050">
            <a:solidFill>
              <a:srgbClr val="2E6DA4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3017520" y="4727448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A202C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【STEP 4】 最後の処理を入力してください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480560" y="5202936"/>
            <a:ext cx="0" cy="27432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017520" y="5522976"/>
            <a:ext cx="2926080" cy="475488"/>
          </a:xfrm>
          <a:prstGeom prst="ellipse">
            <a:avLst/>
          </a:prstGeom>
          <a:solidFill>
            <a:srgbClr val="D4EDDA"/>
          </a:solidFill>
          <a:ln w="25400">
            <a:solidFill>
              <a:srgbClr val="2E8B57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017520" y="5522976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終　了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7132320" y="749808"/>
            <a:ext cx="1828800" cy="4206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4EA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7132320" y="749808"/>
            <a:ext cx="1828800" cy="384048"/>
          </a:xfrm>
          <a:prstGeom prst="rect">
            <a:avLst/>
          </a:prstGeom>
          <a:solidFill>
            <a:srgbClr val="0D7C8F"/>
          </a:solidFill>
          <a:ln/>
        </p:spPr>
      </p:sp>
      <p:sp>
        <p:nvSpPr>
          <p:cNvPr id="27" name="Text 25"/>
          <p:cNvSpPr/>
          <p:nvPr/>
        </p:nvSpPr>
        <p:spPr>
          <a:xfrm>
            <a:off x="7132320" y="749808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編集のヒント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7178040" y="1207008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① 図形をクリックして</a:t>
            </a:r>
            <a:endParaRPr lang="en-US" sz="95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   テキストを編集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7223760" y="1828800"/>
            <a:ext cx="1645920" cy="0"/>
          </a:xfrm>
          <a:prstGeom prst="line">
            <a:avLst/>
          </a:prstGeom>
          <a:noFill/>
          <a:ln w="6350">
            <a:solidFill>
              <a:srgbClr val="E0E4E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178040" y="1920240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② 図形を上下に</a:t>
            </a:r>
            <a:endParaRPr lang="en-US" sz="95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   ドラッグして移動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7223760" y="2542032"/>
            <a:ext cx="1645920" cy="0"/>
          </a:xfrm>
          <a:prstGeom prst="line">
            <a:avLst/>
          </a:prstGeom>
          <a:noFill/>
          <a:ln w="6350">
            <a:solidFill>
              <a:srgbClr val="E0E4E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178040" y="2633472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③ Ctrl+D で図形を</a:t>
            </a:r>
            <a:endParaRPr lang="en-US" sz="95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   複製できます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7223760" y="3255264"/>
            <a:ext cx="1645920" cy="0"/>
          </a:xfrm>
          <a:prstGeom prst="line">
            <a:avLst/>
          </a:prstGeom>
          <a:noFill/>
          <a:ln w="6350">
            <a:solidFill>
              <a:srgbClr val="E0E4E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178040" y="3346704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④ 矢印はコネクタを</a:t>
            </a:r>
            <a:endParaRPr lang="en-US" sz="95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   使うと便利です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7223760" y="3968496"/>
            <a:ext cx="1645920" cy="0"/>
          </a:xfrm>
          <a:prstGeom prst="line">
            <a:avLst/>
          </a:prstGeom>
          <a:noFill/>
          <a:ln w="6350">
            <a:solidFill>
              <a:srgbClr val="E0E4E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178040" y="4059936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⑤ 判断図形の左右に</a:t>
            </a:r>
            <a:endParaRPr lang="en-US" sz="95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   「No」の処理を追加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E07B3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7315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業務フロー図テンプレート【シンプル型】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00" y="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E0B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横並び・ステップ形式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74320" y="685800"/>
            <a:ext cx="8595360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4EA"/>
            </a:solidFill>
          </a:ln>
        </p:spPr>
        <p:txBody>
          <a:bodyPr wrap="square" lIns="0" tIns="10160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業務名：                                 担当部署：                    作成日：     /     /    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28600" y="1188720"/>
            <a:ext cx="1463040" cy="1280160"/>
          </a:xfrm>
          <a:prstGeom prst="rect">
            <a:avLst/>
          </a:prstGeom>
          <a:solidFill>
            <a:srgbClr val="2E6DA4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58952" y="987552"/>
            <a:ext cx="402336" cy="40233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E6DA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58952" y="9875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6DA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01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01752" y="1280160"/>
            <a:ext cx="13167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STEP 1</a:t>
            </a:r>
            <a:endParaRPr lang="en-US" sz="1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ここに処理内容を入力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1691640" y="1828800"/>
            <a:ext cx="274320" cy="0"/>
          </a:xfrm>
          <a:prstGeom prst="line">
            <a:avLst/>
          </a:prstGeom>
          <a:noFill/>
          <a:ln w="25400">
            <a:solidFill>
              <a:srgbClr val="1E3A5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965960" y="1188720"/>
            <a:ext cx="1463040" cy="1280160"/>
          </a:xfrm>
          <a:prstGeom prst="rect">
            <a:avLst/>
          </a:prstGeom>
          <a:solidFill>
            <a:srgbClr val="0D7C8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496312" y="987552"/>
            <a:ext cx="402336" cy="40233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D7C8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96312" y="9875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D7C8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02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039112" y="1280160"/>
            <a:ext cx="13167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STEP 2</a:t>
            </a:r>
            <a:endParaRPr lang="en-US" sz="1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ここに処理内容を入力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429000" y="1828800"/>
            <a:ext cx="274320" cy="0"/>
          </a:xfrm>
          <a:prstGeom prst="line">
            <a:avLst/>
          </a:prstGeom>
          <a:noFill/>
          <a:ln w="25400">
            <a:solidFill>
              <a:srgbClr val="1E3A5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703320" y="1188720"/>
            <a:ext cx="1463040" cy="1280160"/>
          </a:xfrm>
          <a:prstGeom prst="rect">
            <a:avLst/>
          </a:prstGeom>
          <a:solidFill>
            <a:srgbClr val="2E8B57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233672" y="987552"/>
            <a:ext cx="402336" cy="40233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E8B5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33672" y="9875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03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3776472" y="1280160"/>
            <a:ext cx="13167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STEP 3</a:t>
            </a:r>
            <a:endParaRPr lang="en-US" sz="1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ここに処理内容を入力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166360" y="1828800"/>
            <a:ext cx="274320" cy="0"/>
          </a:xfrm>
          <a:prstGeom prst="line">
            <a:avLst/>
          </a:prstGeom>
          <a:noFill/>
          <a:ln w="25400">
            <a:solidFill>
              <a:srgbClr val="1E3A5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440680" y="1188720"/>
            <a:ext cx="1463040" cy="1280160"/>
          </a:xfrm>
          <a:prstGeom prst="rect">
            <a:avLst/>
          </a:prstGeom>
          <a:solidFill>
            <a:srgbClr val="E07B39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5971032" y="987552"/>
            <a:ext cx="402336" cy="40233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E07B3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971032" y="9875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E07B39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04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513832" y="1280160"/>
            <a:ext cx="13167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STEP 4</a:t>
            </a:r>
            <a:endParaRPr lang="en-US" sz="1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ここに処理内容を入力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903720" y="1828800"/>
            <a:ext cx="274320" cy="0"/>
          </a:xfrm>
          <a:prstGeom prst="line">
            <a:avLst/>
          </a:prstGeom>
          <a:noFill/>
          <a:ln w="25400">
            <a:solidFill>
              <a:srgbClr val="1E3A5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178040" y="1188720"/>
            <a:ext cx="1463040" cy="1280160"/>
          </a:xfrm>
          <a:prstGeom prst="rect">
            <a:avLst/>
          </a:prstGeom>
          <a:solidFill>
            <a:srgbClr val="7B4EA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7708392" y="987552"/>
            <a:ext cx="402336" cy="40233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7B4EA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708392" y="9875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7B4EA0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05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7251192" y="1280160"/>
            <a:ext cx="13167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STEP 5</a:t>
            </a:r>
            <a:endParaRPr lang="en-US" sz="1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ここに処理内容を入力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228600" y="2651760"/>
            <a:ext cx="868680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4E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20040" y="267919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E07B39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備考・注意事項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320040" y="2999232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ここに業務上の注意点や補足情報を記入してください。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228600" y="3749040"/>
            <a:ext cx="868680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4E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20040" y="37764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E07B39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担当者マトリクス（オプション）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20040" y="4096512"/>
            <a:ext cx="1097280" cy="256032"/>
          </a:xfrm>
          <a:prstGeom prst="rect">
            <a:avLst/>
          </a:prstGeom>
          <a:solidFill>
            <a:srgbClr val="1E3A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20040" y="409651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STEP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1417320" y="4096512"/>
            <a:ext cx="1481328" cy="256032"/>
          </a:xfrm>
          <a:prstGeom prst="rect">
            <a:avLst/>
          </a:prstGeom>
          <a:solidFill>
            <a:srgbClr val="1E3A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417320" y="4096512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STEP 1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2898648" y="4096512"/>
            <a:ext cx="1481328" cy="256032"/>
          </a:xfrm>
          <a:prstGeom prst="rect">
            <a:avLst/>
          </a:prstGeom>
          <a:solidFill>
            <a:srgbClr val="1E3A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898648" y="4096512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STEP 2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4379976" y="4096512"/>
            <a:ext cx="1481328" cy="256032"/>
          </a:xfrm>
          <a:prstGeom prst="rect">
            <a:avLst/>
          </a:prstGeom>
          <a:solidFill>
            <a:srgbClr val="1E3A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379976" y="4096512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STEP 3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5861304" y="4096512"/>
            <a:ext cx="1481328" cy="256032"/>
          </a:xfrm>
          <a:prstGeom prst="rect">
            <a:avLst/>
          </a:prstGeom>
          <a:solidFill>
            <a:srgbClr val="1E3A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5861304" y="4096512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STEP 4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7342632" y="4096512"/>
            <a:ext cx="1463040" cy="256032"/>
          </a:xfrm>
          <a:prstGeom prst="rect">
            <a:avLst/>
          </a:prstGeom>
          <a:solidFill>
            <a:srgbClr val="1E3A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342632" y="409651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STEP 5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320040" y="4352544"/>
            <a:ext cx="10972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320040" y="4352544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E3A5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担当者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1417320" y="4352544"/>
            <a:ext cx="1481328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417320" y="4352544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（入力）</a:t>
            </a:r>
            <a:endParaRPr lang="en-US" sz="800" dirty="0"/>
          </a:p>
        </p:txBody>
      </p:sp>
      <p:sp>
        <p:nvSpPr>
          <p:cNvPr id="51" name="Shape 49"/>
          <p:cNvSpPr/>
          <p:nvPr/>
        </p:nvSpPr>
        <p:spPr>
          <a:xfrm>
            <a:off x="2898648" y="4352544"/>
            <a:ext cx="1481328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2898648" y="4352544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（入力）</a:t>
            </a:r>
            <a:endParaRPr lang="en-US" sz="800" dirty="0"/>
          </a:p>
        </p:txBody>
      </p:sp>
      <p:sp>
        <p:nvSpPr>
          <p:cNvPr id="53" name="Shape 51"/>
          <p:cNvSpPr/>
          <p:nvPr/>
        </p:nvSpPr>
        <p:spPr>
          <a:xfrm>
            <a:off x="4379976" y="4352544"/>
            <a:ext cx="1481328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4379976" y="4352544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（入力）</a:t>
            </a:r>
            <a:endParaRPr lang="en-US" sz="800" dirty="0"/>
          </a:p>
        </p:txBody>
      </p:sp>
      <p:sp>
        <p:nvSpPr>
          <p:cNvPr id="55" name="Shape 53"/>
          <p:cNvSpPr/>
          <p:nvPr/>
        </p:nvSpPr>
        <p:spPr>
          <a:xfrm>
            <a:off x="5861304" y="4352544"/>
            <a:ext cx="1481328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5861304" y="4352544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（入力）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7342632" y="4352544"/>
            <a:ext cx="146304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7342632" y="4352544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（入力）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320040" y="4608576"/>
            <a:ext cx="1097280" cy="256032"/>
          </a:xfrm>
          <a:prstGeom prst="rect">
            <a:avLst/>
          </a:prstGeom>
          <a:solidFill>
            <a:srgbClr val="F4F6F9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320040" y="4608576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E3A5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確認者</a:t>
            </a:r>
            <a:endParaRPr lang="en-US" sz="800" dirty="0"/>
          </a:p>
        </p:txBody>
      </p:sp>
      <p:sp>
        <p:nvSpPr>
          <p:cNvPr id="61" name="Shape 59"/>
          <p:cNvSpPr/>
          <p:nvPr/>
        </p:nvSpPr>
        <p:spPr>
          <a:xfrm>
            <a:off x="1417320" y="4608576"/>
            <a:ext cx="1481328" cy="256032"/>
          </a:xfrm>
          <a:prstGeom prst="rect">
            <a:avLst/>
          </a:prstGeom>
          <a:solidFill>
            <a:srgbClr val="F4F6F9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417320" y="4608576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（入力）</a:t>
            </a:r>
            <a:endParaRPr lang="en-US" sz="800" dirty="0"/>
          </a:p>
        </p:txBody>
      </p:sp>
      <p:sp>
        <p:nvSpPr>
          <p:cNvPr id="63" name="Shape 61"/>
          <p:cNvSpPr/>
          <p:nvPr/>
        </p:nvSpPr>
        <p:spPr>
          <a:xfrm>
            <a:off x="2898648" y="4608576"/>
            <a:ext cx="1481328" cy="256032"/>
          </a:xfrm>
          <a:prstGeom prst="rect">
            <a:avLst/>
          </a:prstGeom>
          <a:solidFill>
            <a:srgbClr val="F4F6F9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2898648" y="4608576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（入力）</a:t>
            </a:r>
            <a:endParaRPr lang="en-US" sz="800" dirty="0"/>
          </a:p>
        </p:txBody>
      </p:sp>
      <p:sp>
        <p:nvSpPr>
          <p:cNvPr id="65" name="Shape 63"/>
          <p:cNvSpPr/>
          <p:nvPr/>
        </p:nvSpPr>
        <p:spPr>
          <a:xfrm>
            <a:off x="4379976" y="4608576"/>
            <a:ext cx="1481328" cy="256032"/>
          </a:xfrm>
          <a:prstGeom prst="rect">
            <a:avLst/>
          </a:prstGeom>
          <a:solidFill>
            <a:srgbClr val="F4F6F9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4379976" y="4608576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（入力）</a:t>
            </a:r>
            <a:endParaRPr lang="en-US" sz="800" dirty="0"/>
          </a:p>
        </p:txBody>
      </p:sp>
      <p:sp>
        <p:nvSpPr>
          <p:cNvPr id="67" name="Shape 65"/>
          <p:cNvSpPr/>
          <p:nvPr/>
        </p:nvSpPr>
        <p:spPr>
          <a:xfrm>
            <a:off x="5861304" y="4608576"/>
            <a:ext cx="1481328" cy="256032"/>
          </a:xfrm>
          <a:prstGeom prst="rect">
            <a:avLst/>
          </a:prstGeom>
          <a:solidFill>
            <a:srgbClr val="F4F6F9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5861304" y="4608576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（入力）</a:t>
            </a:r>
            <a:endParaRPr lang="en-US" sz="800" dirty="0"/>
          </a:p>
        </p:txBody>
      </p:sp>
      <p:sp>
        <p:nvSpPr>
          <p:cNvPr id="69" name="Shape 67"/>
          <p:cNvSpPr/>
          <p:nvPr/>
        </p:nvSpPr>
        <p:spPr>
          <a:xfrm>
            <a:off x="7342632" y="4608576"/>
            <a:ext cx="1463040" cy="256032"/>
          </a:xfrm>
          <a:prstGeom prst="rect">
            <a:avLst/>
          </a:prstGeom>
          <a:solidFill>
            <a:srgbClr val="F4F6F9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7342632" y="4608576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（入力）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サンプル業務フロー ─ 受注処理フロー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132320" y="91440"/>
            <a:ext cx="1828800" cy="384048"/>
          </a:xfrm>
          <a:prstGeom prst="rect">
            <a:avLst/>
          </a:prstGeom>
          <a:solidFill>
            <a:srgbClr val="E07B39"/>
          </a:solidFill>
          <a:ln/>
        </p:spPr>
      </p:sp>
      <p:sp>
        <p:nvSpPr>
          <p:cNvPr id="5" name="Text 3"/>
          <p:cNvSpPr/>
          <p:nvPr/>
        </p:nvSpPr>
        <p:spPr>
          <a:xfrm>
            <a:off x="7132320" y="9144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記入例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09728" y="1097280"/>
            <a:ext cx="2176272" cy="3904488"/>
          </a:xfrm>
          <a:prstGeom prst="rect">
            <a:avLst/>
          </a:prstGeom>
          <a:solidFill>
            <a:srgbClr val="EBF3FC"/>
          </a:solidFill>
          <a:ln w="12700">
            <a:solidFill>
              <a:srgbClr val="E0E4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9728" y="658368"/>
            <a:ext cx="2176272" cy="438912"/>
          </a:xfrm>
          <a:prstGeom prst="rect">
            <a:avLst/>
          </a:prstGeom>
          <a:solidFill>
            <a:srgbClr val="2E6DA4"/>
          </a:solidFill>
          <a:ln w="12700">
            <a:solidFill>
              <a:srgbClr val="2E6DA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" y="658368"/>
            <a:ext cx="21762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営　業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286000" y="1097280"/>
            <a:ext cx="2176272" cy="3904488"/>
          </a:xfrm>
          <a:prstGeom prst="rect">
            <a:avLst/>
          </a:prstGeom>
          <a:solidFill>
            <a:srgbClr val="EAFAF3"/>
          </a:solidFill>
          <a:ln w="12700">
            <a:solidFill>
              <a:srgbClr val="E0E4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86000" y="658368"/>
            <a:ext cx="2176272" cy="43891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286000" y="658368"/>
            <a:ext cx="21762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事　務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462272" y="1097280"/>
            <a:ext cx="2176272" cy="3904488"/>
          </a:xfrm>
          <a:prstGeom prst="rect">
            <a:avLst/>
          </a:prstGeom>
          <a:solidFill>
            <a:srgbClr val="FDF2E9"/>
          </a:solidFill>
          <a:ln w="12700">
            <a:solidFill>
              <a:srgbClr val="E0E4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62272" y="658368"/>
            <a:ext cx="2176272" cy="43891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462272" y="658368"/>
            <a:ext cx="21762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経　理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638544" y="1097280"/>
            <a:ext cx="2176272" cy="3904488"/>
          </a:xfrm>
          <a:prstGeom prst="rect">
            <a:avLst/>
          </a:prstGeom>
          <a:solidFill>
            <a:srgbClr val="F5EEFF"/>
          </a:solidFill>
          <a:ln w="12700">
            <a:solidFill>
              <a:srgbClr val="E0E4E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38544" y="658368"/>
            <a:ext cx="2176272" cy="438912"/>
          </a:xfrm>
          <a:prstGeom prst="rect">
            <a:avLst/>
          </a:prstGeom>
          <a:solidFill>
            <a:srgbClr val="7B4EA0"/>
          </a:solidFill>
          <a:ln w="12700">
            <a:solidFill>
              <a:srgbClr val="7B4EA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38544" y="658368"/>
            <a:ext cx="21762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管　理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97764" y="1234440"/>
            <a:ext cx="1600200" cy="438912"/>
          </a:xfrm>
          <a:prstGeom prst="ellipse">
            <a:avLst/>
          </a:prstGeom>
          <a:solidFill>
            <a:srgbClr val="D4EDDA"/>
          </a:solidFill>
          <a:ln w="25400">
            <a:solidFill>
              <a:srgbClr val="2E8B5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97764" y="1234440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開　始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1197864" y="1673352"/>
            <a:ext cx="0" cy="201168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97764" y="1874520"/>
            <a:ext cx="1600200" cy="438912"/>
          </a:xfrm>
          <a:prstGeom prst="rect">
            <a:avLst/>
          </a:prstGeom>
          <a:solidFill>
            <a:srgbClr val="D6E4F7"/>
          </a:solidFill>
          <a:ln w="19050">
            <a:solidFill>
              <a:srgbClr val="2E6DA4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97764" y="1874520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6DA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① 問い合わせ受付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1197864" y="2313432"/>
            <a:ext cx="0" cy="201168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97764" y="2514600"/>
            <a:ext cx="1600200" cy="438912"/>
          </a:xfrm>
          <a:prstGeom prst="rect">
            <a:avLst/>
          </a:prstGeom>
          <a:solidFill>
            <a:srgbClr val="D6E4F7"/>
          </a:solidFill>
          <a:ln w="19050">
            <a:solidFill>
              <a:srgbClr val="2E6DA4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397764" y="2514600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6DA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② 見積作成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1197864" y="2953512"/>
            <a:ext cx="0" cy="201168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97764" y="3154680"/>
            <a:ext cx="1600200" cy="512064"/>
          </a:xfrm>
          <a:prstGeom prst="diamond">
            <a:avLst/>
          </a:prstGeom>
          <a:solidFill>
            <a:srgbClr val="FFF3CD"/>
          </a:solidFill>
          <a:ln w="19050">
            <a:solidFill>
              <a:srgbClr val="E07B39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397764" y="3154680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07B39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③ 受注確定？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2240280" y="3273552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Yes →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64592" y="372160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E07B39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No ↺ 再交渉</a:t>
            </a:r>
            <a:endParaRPr lang="en-US" sz="750" dirty="0"/>
          </a:p>
        </p:txBody>
      </p:sp>
      <p:sp>
        <p:nvSpPr>
          <p:cNvPr id="31" name="Shape 29"/>
          <p:cNvSpPr/>
          <p:nvPr/>
        </p:nvSpPr>
        <p:spPr>
          <a:xfrm>
            <a:off x="2212848" y="3410712"/>
            <a:ext cx="164592" cy="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574036" y="3154680"/>
            <a:ext cx="1600200" cy="438912"/>
          </a:xfrm>
          <a:prstGeom prst="rect">
            <a:avLst/>
          </a:prstGeom>
          <a:solidFill>
            <a:srgbClr val="D4EDDA"/>
          </a:solidFill>
          <a:ln w="19050">
            <a:solidFill>
              <a:srgbClr val="2E8B57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2574036" y="3154680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④ 注文登録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3374136" y="3593592"/>
            <a:ext cx="0" cy="201168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389120" y="4014216"/>
            <a:ext cx="164592" cy="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574036" y="3794760"/>
            <a:ext cx="1600200" cy="438912"/>
          </a:xfrm>
          <a:prstGeom prst="rect">
            <a:avLst/>
          </a:prstGeom>
          <a:solidFill>
            <a:srgbClr val="D4EDDA"/>
          </a:solidFill>
          <a:ln w="19050">
            <a:solidFill>
              <a:srgbClr val="2E8B57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2574036" y="3794760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⑤ 発注書作成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750308" y="3794760"/>
            <a:ext cx="1600200" cy="438912"/>
          </a:xfrm>
          <a:prstGeom prst="rect">
            <a:avLst/>
          </a:prstGeom>
          <a:solidFill>
            <a:srgbClr val="FDF2E9"/>
          </a:solidFill>
          <a:ln w="19050">
            <a:solidFill>
              <a:srgbClr val="E07B39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9" name="Text 37"/>
          <p:cNvSpPr/>
          <p:nvPr/>
        </p:nvSpPr>
        <p:spPr>
          <a:xfrm>
            <a:off x="4750308" y="3794760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07B39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⑥ 請求書発行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550408" y="4233672"/>
            <a:ext cx="0" cy="201168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750308" y="4434840"/>
            <a:ext cx="1600200" cy="512064"/>
          </a:xfrm>
          <a:prstGeom prst="diamond">
            <a:avLst/>
          </a:prstGeom>
          <a:solidFill>
            <a:srgbClr val="FFF3CD"/>
          </a:solidFill>
          <a:ln w="19050">
            <a:solidFill>
              <a:srgbClr val="E07B39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2" name="Text 40"/>
          <p:cNvSpPr/>
          <p:nvPr/>
        </p:nvSpPr>
        <p:spPr>
          <a:xfrm>
            <a:off x="4750308" y="4434840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07B39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⑦ 入金確認？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565392" y="4553712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入金済 →</a:t>
            </a:r>
            <a:endParaRPr lang="en-US" sz="750" dirty="0"/>
          </a:p>
        </p:txBody>
      </p:sp>
      <p:sp>
        <p:nvSpPr>
          <p:cNvPr id="44" name="Shape 42"/>
          <p:cNvSpPr/>
          <p:nvPr/>
        </p:nvSpPr>
        <p:spPr>
          <a:xfrm>
            <a:off x="6565392" y="4690872"/>
            <a:ext cx="164592" cy="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926580" y="4434840"/>
            <a:ext cx="1600200" cy="438912"/>
          </a:xfrm>
          <a:prstGeom prst="rect">
            <a:avLst/>
          </a:prstGeom>
          <a:solidFill>
            <a:srgbClr val="F5EEFF"/>
          </a:solidFill>
          <a:ln w="19050">
            <a:solidFill>
              <a:srgbClr val="7B4EA0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6" name="Text 44"/>
          <p:cNvSpPr/>
          <p:nvPr/>
        </p:nvSpPr>
        <p:spPr>
          <a:xfrm>
            <a:off x="6926580" y="4434840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7B4EA0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⑧ 完了確認・記録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7726680" y="4873752"/>
            <a:ext cx="0" cy="228600"/>
          </a:xfrm>
          <a:prstGeom prst="line">
            <a:avLst/>
          </a:prstGeom>
          <a:noFill/>
          <a:ln w="19050">
            <a:solidFill>
              <a:srgbClr val="1E3A5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926580" y="5102352"/>
            <a:ext cx="1600200" cy="438912"/>
          </a:xfrm>
          <a:prstGeom prst="ellipse">
            <a:avLst/>
          </a:prstGeom>
          <a:solidFill>
            <a:srgbClr val="D4EDDA"/>
          </a:solidFill>
          <a:ln w="25400">
            <a:solidFill>
              <a:srgbClr val="2E8B57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926580" y="5102352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完　了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0" y="4937760"/>
            <a:ext cx="9144000" cy="201168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51" name="Text 49"/>
          <p:cNvSpPr/>
          <p:nvPr/>
        </p:nvSpPr>
        <p:spPr>
          <a:xfrm>
            <a:off x="274320" y="4937760"/>
            <a:ext cx="8595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AABFDB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本フローは受注処理の標準例です。実際の業務に合わせてカスタマイズしてください。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PowerPointで業務フロー図を作る手順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228600" y="685800"/>
            <a:ext cx="27432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4EA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28600" y="685800"/>
            <a:ext cx="73152" cy="1371600"/>
          </a:xfrm>
          <a:prstGeom prst="rect">
            <a:avLst/>
          </a:prstGeom>
          <a:solidFill>
            <a:srgbClr val="2E6DA4"/>
          </a:solidFill>
          <a:ln/>
        </p:spPr>
      </p:sp>
      <p:sp>
        <p:nvSpPr>
          <p:cNvPr id="6" name="Shape 4"/>
          <p:cNvSpPr/>
          <p:nvPr/>
        </p:nvSpPr>
        <p:spPr>
          <a:xfrm>
            <a:off x="365760" y="795528"/>
            <a:ext cx="384048" cy="384048"/>
          </a:xfrm>
          <a:prstGeom prst="ellipse">
            <a:avLst/>
          </a:prstGeom>
          <a:solidFill>
            <a:srgbClr val="2E6DA4"/>
          </a:solidFill>
          <a:ln/>
        </p:spPr>
      </p:sp>
      <p:sp>
        <p:nvSpPr>
          <p:cNvPr id="7" name="Text 5"/>
          <p:cNvSpPr/>
          <p:nvPr/>
        </p:nvSpPr>
        <p:spPr>
          <a:xfrm>
            <a:off x="365760" y="7955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01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22960" y="7772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E6DA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業務を書き出す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65760" y="1234440"/>
            <a:ext cx="2514600" cy="0"/>
          </a:xfrm>
          <a:prstGeom prst="line">
            <a:avLst/>
          </a:prstGeom>
          <a:noFill/>
          <a:ln w="6350">
            <a:solidFill>
              <a:srgbClr val="E0E4E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1280160"/>
            <a:ext cx="2514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付箋やメモで業務ステップを洗い出します。</a:t>
            </a:r>
            <a:endParaRPr lang="en-US" sz="95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「誰が」「何をするか」を明確にします。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154680" y="685800"/>
            <a:ext cx="27432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4EA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154680" y="685800"/>
            <a:ext cx="73152" cy="1371600"/>
          </a:xfrm>
          <a:prstGeom prst="rect">
            <a:avLst/>
          </a:prstGeom>
          <a:solidFill>
            <a:srgbClr val="2E8B57"/>
          </a:solidFill>
          <a:ln/>
        </p:spPr>
      </p:sp>
      <p:sp>
        <p:nvSpPr>
          <p:cNvPr id="13" name="Shape 11"/>
          <p:cNvSpPr/>
          <p:nvPr/>
        </p:nvSpPr>
        <p:spPr>
          <a:xfrm>
            <a:off x="3291840" y="795528"/>
            <a:ext cx="384048" cy="384048"/>
          </a:xfrm>
          <a:prstGeom prst="ellipse">
            <a:avLst/>
          </a:prstGeom>
          <a:solidFill>
            <a:srgbClr val="2E8B57"/>
          </a:solidFill>
          <a:ln/>
        </p:spPr>
      </p:sp>
      <p:sp>
        <p:nvSpPr>
          <p:cNvPr id="14" name="Text 12"/>
          <p:cNvSpPr/>
          <p:nvPr/>
        </p:nvSpPr>
        <p:spPr>
          <a:xfrm>
            <a:off x="3291840" y="7955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02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749040" y="7772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E8B57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部署・担当を整理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291840" y="1234440"/>
            <a:ext cx="2514600" cy="0"/>
          </a:xfrm>
          <a:prstGeom prst="line">
            <a:avLst/>
          </a:prstGeom>
          <a:noFill/>
          <a:ln w="6350">
            <a:solidFill>
              <a:srgbClr val="E0E4E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0" y="1280160"/>
            <a:ext cx="2514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各ステップの担当部署を決めます。</a:t>
            </a:r>
            <a:endParaRPr lang="en-US" sz="95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スイムレーン型では列ごとに担当を割り当てます。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080760" y="685800"/>
            <a:ext cx="27432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4EA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080760" y="685800"/>
            <a:ext cx="73152" cy="1371600"/>
          </a:xfrm>
          <a:prstGeom prst="rect">
            <a:avLst/>
          </a:prstGeom>
          <a:solidFill>
            <a:srgbClr val="E07B39"/>
          </a:solidFill>
          <a:ln/>
        </p:spPr>
      </p:sp>
      <p:sp>
        <p:nvSpPr>
          <p:cNvPr id="20" name="Shape 18"/>
          <p:cNvSpPr/>
          <p:nvPr/>
        </p:nvSpPr>
        <p:spPr>
          <a:xfrm>
            <a:off x="6217920" y="795528"/>
            <a:ext cx="384048" cy="384048"/>
          </a:xfrm>
          <a:prstGeom prst="ellipse">
            <a:avLst/>
          </a:prstGeom>
          <a:solidFill>
            <a:srgbClr val="E07B39"/>
          </a:solidFill>
          <a:ln/>
        </p:spPr>
      </p:sp>
      <p:sp>
        <p:nvSpPr>
          <p:cNvPr id="21" name="Text 19"/>
          <p:cNvSpPr/>
          <p:nvPr/>
        </p:nvSpPr>
        <p:spPr>
          <a:xfrm>
            <a:off x="6217920" y="7955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03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675120" y="7772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07B39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テンプレートを開く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217920" y="1234440"/>
            <a:ext cx="2514600" cy="0"/>
          </a:xfrm>
          <a:prstGeom prst="line">
            <a:avLst/>
          </a:prstGeom>
          <a:noFill/>
          <a:ln w="6350">
            <a:solidFill>
              <a:srgbClr val="E0E4E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217920" y="1280160"/>
            <a:ext cx="2514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このファイルの該当スライドをコピーします。</a:t>
            </a:r>
            <a:endParaRPr lang="en-US" sz="95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「スライドを複製」で複数フロー図を作れます。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228600" y="2221992"/>
            <a:ext cx="27432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4EA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228600" y="2221992"/>
            <a:ext cx="73152" cy="1371600"/>
          </a:xfrm>
          <a:prstGeom prst="rect">
            <a:avLst/>
          </a:prstGeom>
          <a:solidFill>
            <a:srgbClr val="7B4EA0"/>
          </a:solidFill>
          <a:ln/>
        </p:spPr>
      </p:sp>
      <p:sp>
        <p:nvSpPr>
          <p:cNvPr id="27" name="Shape 25"/>
          <p:cNvSpPr/>
          <p:nvPr/>
        </p:nvSpPr>
        <p:spPr>
          <a:xfrm>
            <a:off x="365760" y="2331720"/>
            <a:ext cx="384048" cy="384048"/>
          </a:xfrm>
          <a:prstGeom prst="ellipse">
            <a:avLst/>
          </a:prstGeom>
          <a:solidFill>
            <a:srgbClr val="7B4EA0"/>
          </a:solidFill>
          <a:ln/>
        </p:spPr>
      </p:sp>
      <p:sp>
        <p:nvSpPr>
          <p:cNvPr id="28" name="Text 26"/>
          <p:cNvSpPr/>
          <p:nvPr/>
        </p:nvSpPr>
        <p:spPr>
          <a:xfrm>
            <a:off x="365760" y="2331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04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822960" y="2313432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7B4EA0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図形を配置する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365760" y="2770632"/>
            <a:ext cx="2514600" cy="0"/>
          </a:xfrm>
          <a:prstGeom prst="line">
            <a:avLst/>
          </a:prstGeom>
          <a:noFill/>
          <a:ln w="6350">
            <a:solidFill>
              <a:srgbClr val="E0E4E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65760" y="2816352"/>
            <a:ext cx="2514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点線の図形をクリックしてテキストを入力。</a:t>
            </a:r>
            <a:endParaRPr lang="en-US" sz="95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Ctrl+D で複製しながらフローを組み立てます。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154680" y="2221992"/>
            <a:ext cx="27432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4EA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3154680" y="2221992"/>
            <a:ext cx="73152" cy="1371600"/>
          </a:xfrm>
          <a:prstGeom prst="rect">
            <a:avLst/>
          </a:prstGeom>
          <a:solidFill>
            <a:srgbClr val="0D7C8F"/>
          </a:solidFill>
          <a:ln/>
        </p:spPr>
      </p:sp>
      <p:sp>
        <p:nvSpPr>
          <p:cNvPr id="34" name="Shape 32"/>
          <p:cNvSpPr/>
          <p:nvPr/>
        </p:nvSpPr>
        <p:spPr>
          <a:xfrm>
            <a:off x="3291840" y="2331720"/>
            <a:ext cx="384048" cy="384048"/>
          </a:xfrm>
          <a:prstGeom prst="ellipse">
            <a:avLst/>
          </a:prstGeom>
          <a:solidFill>
            <a:srgbClr val="0D7C8F"/>
          </a:solidFill>
          <a:ln/>
        </p:spPr>
      </p:sp>
      <p:sp>
        <p:nvSpPr>
          <p:cNvPr id="35" name="Text 33"/>
          <p:cNvSpPr/>
          <p:nvPr/>
        </p:nvSpPr>
        <p:spPr>
          <a:xfrm>
            <a:off x="3291840" y="2331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05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3749040" y="2313432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D7C8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矢印でつなぐ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3291840" y="2770632"/>
            <a:ext cx="2514600" cy="0"/>
          </a:xfrm>
          <a:prstGeom prst="line">
            <a:avLst/>
          </a:prstGeom>
          <a:noFill/>
          <a:ln w="6350">
            <a:solidFill>
              <a:srgbClr val="E0E4E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291840" y="2816352"/>
            <a:ext cx="2514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「挿入」→「図形」→「コネクタ」を使います。</a:t>
            </a:r>
            <a:endParaRPr lang="en-US" sz="95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図形のエッジから引き出すと自動でつながります。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6080760" y="2221992"/>
            <a:ext cx="27432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4EA"/>
            </a:solidFill>
            <a:prstDash val="solid"/>
          </a:ln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6080760" y="2221992"/>
            <a:ext cx="73152" cy="1371600"/>
          </a:xfrm>
          <a:prstGeom prst="rect">
            <a:avLst/>
          </a:prstGeom>
          <a:solidFill>
            <a:srgbClr val="8B4513"/>
          </a:solidFill>
          <a:ln/>
        </p:spPr>
      </p:sp>
      <p:sp>
        <p:nvSpPr>
          <p:cNvPr id="41" name="Shape 39"/>
          <p:cNvSpPr/>
          <p:nvPr/>
        </p:nvSpPr>
        <p:spPr>
          <a:xfrm>
            <a:off x="6217920" y="2331720"/>
            <a:ext cx="384048" cy="384048"/>
          </a:xfrm>
          <a:prstGeom prst="ellipse">
            <a:avLst/>
          </a:prstGeom>
          <a:solidFill>
            <a:srgbClr val="8B4513"/>
          </a:solidFill>
          <a:ln/>
        </p:spPr>
      </p:sp>
      <p:sp>
        <p:nvSpPr>
          <p:cNvPr id="42" name="Text 40"/>
          <p:cNvSpPr/>
          <p:nvPr/>
        </p:nvSpPr>
        <p:spPr>
          <a:xfrm>
            <a:off x="6217920" y="2331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06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6675120" y="2313432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8B4513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確認・共有する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6217920" y="2770632"/>
            <a:ext cx="2514600" cy="0"/>
          </a:xfrm>
          <a:prstGeom prst="line">
            <a:avLst/>
          </a:prstGeom>
          <a:noFill/>
          <a:ln w="6350">
            <a:solidFill>
              <a:srgbClr val="E0E4E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217920" y="2816352"/>
            <a:ext cx="2514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関係者でフローを確認し修正します。</a:t>
            </a:r>
            <a:endParaRPr lang="en-US" sz="95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PDFで保存すれば誰でも見られます。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228600" y="4663440"/>
            <a:ext cx="8686800" cy="384048"/>
          </a:xfrm>
          <a:prstGeom prst="rect">
            <a:avLst/>
          </a:prstGeom>
          <a:solidFill>
            <a:srgbClr val="EEF4FB"/>
          </a:solidFill>
          <a:ln w="12700">
            <a:solidFill>
              <a:srgbClr val="2E6DA4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65760" y="4663440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950" dirty="0">
                <a:solidFill>
                  <a:srgbClr val="1E3A5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💡 コツ：Shift キーを押しながら複数の図形を選択すると、まとめて移動・整列できます。「図形の書式」→「配置」を活用すると均等に並べられます。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業務フロー図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37160" y="566928"/>
            <a:ext cx="256032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82880" y="566928"/>
            <a:ext cx="2487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業務名：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2743200" y="566928"/>
            <a:ext cx="18288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88920" y="566928"/>
            <a:ext cx="1755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作成部署：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4617720" y="566928"/>
            <a:ext cx="164592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63440" y="566928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作成日：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6309360" y="566928"/>
            <a:ext cx="109728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0E4E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566928"/>
            <a:ext cx="10241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6474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バージョン：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109728" y="1371600"/>
            <a:ext cx="2176272" cy="3675888"/>
          </a:xfrm>
          <a:prstGeom prst="rect">
            <a:avLst/>
          </a:prstGeom>
          <a:solidFill>
            <a:srgbClr val="FAFCFF"/>
          </a:solidFill>
          <a:ln w="10160">
            <a:solidFill>
              <a:srgbClr val="E0E4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9728" y="932688"/>
            <a:ext cx="2176272" cy="438912"/>
          </a:xfrm>
          <a:prstGeom prst="rect">
            <a:avLst/>
          </a:prstGeom>
          <a:solidFill>
            <a:srgbClr val="2E6DA4"/>
          </a:solidFill>
          <a:ln w="10160">
            <a:solidFill>
              <a:srgbClr val="2E6DA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9728" y="932688"/>
            <a:ext cx="21762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営　業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82880" y="2743200"/>
            <a:ext cx="20299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800" dirty="0">
                <a:solidFill>
                  <a:srgbClr val="AAAAAA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ここに図形を配置してください</a:t>
            </a:r>
            <a:endParaRPr lang="en-US" sz="8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800" dirty="0">
                <a:solidFill>
                  <a:srgbClr val="AAAAAA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（点線：処理 / 楕円：開始・終了 / ひし形：判断）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2286000" y="1371600"/>
            <a:ext cx="2176272" cy="3675888"/>
          </a:xfrm>
          <a:prstGeom prst="rect">
            <a:avLst/>
          </a:prstGeom>
          <a:solidFill>
            <a:srgbClr val="FAFFFE"/>
          </a:solidFill>
          <a:ln w="10160">
            <a:solidFill>
              <a:srgbClr val="E0E4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6000" y="932688"/>
            <a:ext cx="2176272" cy="438912"/>
          </a:xfrm>
          <a:prstGeom prst="rect">
            <a:avLst/>
          </a:prstGeom>
          <a:solidFill>
            <a:srgbClr val="2E8B57"/>
          </a:solidFill>
          <a:ln w="10160">
            <a:solidFill>
              <a:srgbClr val="2E8B5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286000" y="932688"/>
            <a:ext cx="21762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事　務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359152" y="2743200"/>
            <a:ext cx="20299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800" dirty="0">
                <a:solidFill>
                  <a:srgbClr val="AAAAAA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ここに図形を配置してください</a:t>
            </a:r>
            <a:endParaRPr lang="en-US" sz="8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800" dirty="0">
                <a:solidFill>
                  <a:srgbClr val="AAAAAA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（点線：処理 / 楕円：開始・終了 / ひし形：判断）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4462272" y="1371600"/>
            <a:ext cx="2176272" cy="3675888"/>
          </a:xfrm>
          <a:prstGeom prst="rect">
            <a:avLst/>
          </a:prstGeom>
          <a:solidFill>
            <a:srgbClr val="FFFDF9"/>
          </a:solidFill>
          <a:ln w="10160">
            <a:solidFill>
              <a:srgbClr val="E0E4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62272" y="932688"/>
            <a:ext cx="2176272" cy="438912"/>
          </a:xfrm>
          <a:prstGeom prst="rect">
            <a:avLst/>
          </a:prstGeom>
          <a:solidFill>
            <a:srgbClr val="E07B39"/>
          </a:solidFill>
          <a:ln w="10160">
            <a:solidFill>
              <a:srgbClr val="E07B3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462272" y="932688"/>
            <a:ext cx="21762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経　理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35424" y="2743200"/>
            <a:ext cx="20299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800" dirty="0">
                <a:solidFill>
                  <a:srgbClr val="AAAAAA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ここに図形を配置してください</a:t>
            </a:r>
            <a:endParaRPr lang="en-US" sz="8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800" dirty="0">
                <a:solidFill>
                  <a:srgbClr val="AAAAAA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（点線：処理 / 楕円：開始・終了 / ひし形：判断）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6638544" y="1371600"/>
            <a:ext cx="2176272" cy="3675888"/>
          </a:xfrm>
          <a:prstGeom prst="rect">
            <a:avLst/>
          </a:prstGeom>
          <a:solidFill>
            <a:srgbClr val="FDFAFF"/>
          </a:solidFill>
          <a:ln w="10160">
            <a:solidFill>
              <a:srgbClr val="E0E4E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638544" y="932688"/>
            <a:ext cx="2176272" cy="438912"/>
          </a:xfrm>
          <a:prstGeom prst="rect">
            <a:avLst/>
          </a:prstGeom>
          <a:solidFill>
            <a:srgbClr val="7B4EA0"/>
          </a:solidFill>
          <a:ln w="10160">
            <a:solidFill>
              <a:srgbClr val="7B4EA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638544" y="932688"/>
            <a:ext cx="21762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管　理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711696" y="2743200"/>
            <a:ext cx="20299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800" dirty="0">
                <a:solidFill>
                  <a:srgbClr val="AAAAAA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ここに図形を配置してください</a:t>
            </a:r>
            <a:endParaRPr lang="en-US" sz="8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800" dirty="0">
                <a:solidFill>
                  <a:srgbClr val="AAAAAA"/>
                </a:solidFill>
                <a:latin typeface="メイリオ" pitchFamily="34" charset="0"/>
                <a:ea typeface="メイリオ" pitchFamily="34" charset="-122"/>
                <a:cs typeface="メイリオ" pitchFamily="34" charset="-120"/>
              </a:rPr>
              <a:t>（点線：処理 / 楕円：開始・終了 / ひし形：判断）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0" y="5029200"/>
            <a:ext cx="9144000" cy="0"/>
          </a:xfrm>
          <a:prstGeom prst="line">
            <a:avLst/>
          </a:prstGeom>
          <a:noFill/>
          <a:ln w="6350">
            <a:solidFill>
              <a:srgbClr val="E0E4E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487</Words>
  <Application>Microsoft Office PowerPoint</Application>
  <PresentationFormat>画面に合わせる (16:9)</PresentationFormat>
  <Paragraphs>171</Paragraphs>
  <Slides>8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1" baseType="lpstr">
      <vt:lpstr>メイリオ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業務フロー図テンプレート</dc:title>
  <dc:subject>PptxGenJS Presentation</dc:subject>
  <dc:creator>業務改善コンサルタント</dc:creator>
  <cp:lastModifiedBy>康 松田</cp:lastModifiedBy>
  <cp:revision>1</cp:revision>
  <dcterms:created xsi:type="dcterms:W3CDTF">2026-03-16T02:34:23Z</dcterms:created>
  <dcterms:modified xsi:type="dcterms:W3CDTF">2026-03-16T03:13:06Z</dcterms:modified>
</cp:coreProperties>
</file>